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4" r:id="rId4"/>
    <p:sldId id="259" r:id="rId5"/>
    <p:sldId id="266" r:id="rId6"/>
    <p:sldId id="265" r:id="rId7"/>
  </p:sldIdLst>
  <p:sldSz cx="12192000" cy="6858000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9DD9"/>
    <a:srgbClr val="005198"/>
    <a:srgbClr val="6D7E8F"/>
    <a:srgbClr val="000000"/>
    <a:srgbClr val="FFFFFF"/>
    <a:srgbClr val="1293D4"/>
    <a:srgbClr val="79C7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13"/>
    <p:restoredTop sz="94599"/>
  </p:normalViewPr>
  <p:slideViewPr>
    <p:cSldViewPr snapToGrid="0" snapToObjects="1">
      <p:cViewPr varScale="1">
        <p:scale>
          <a:sx n="72" d="100"/>
          <a:sy n="72" d="100"/>
        </p:scale>
        <p:origin x="70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10ECA471-5FF1-204D-9B7C-90AAD7747B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AC9C83C6-B57B-7E43-B46E-82C751990A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6533D0EE-BB80-1B42-A38C-DA63A27C5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4AED-630F-BE46-9062-4A0D14DE8AF3}" type="datetimeFigureOut">
              <a:rPr lang="es-HN" smtClean="0"/>
              <a:t>13/1/2022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4915DD83-0106-694F-800C-55C821CC1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1DCF8A05-0E9D-954B-BBC5-1972513AC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E763A-E2C0-B449-81D8-7BB1A69ADB0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878472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F822097-5010-7747-A5E0-51705F533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A2857655-E3C5-D64B-B882-D6306582D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E5745863-39A7-6940-966C-C4EA0770E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4AED-630F-BE46-9062-4A0D14DE8AF3}" type="datetimeFigureOut">
              <a:rPr lang="es-HN" smtClean="0"/>
              <a:t>13/1/2022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CEBE3D1-54B0-9B45-9E6D-754332405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64EA1FE3-33AD-044A-89CA-DC3D52B1B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E763A-E2C0-B449-81D8-7BB1A69ADB0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771513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8C350264-473D-8548-9542-43CC598483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D5644E3F-E286-104F-ABE6-E7B677318A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3BF96D42-2050-8F43-86D7-8387B0FCC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4AED-630F-BE46-9062-4A0D14DE8AF3}" type="datetimeFigureOut">
              <a:rPr lang="es-HN" smtClean="0"/>
              <a:t>13/1/2022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E29E9EC-3C81-4344-B9FF-55CEA783C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DE271C0B-6770-F24A-B865-D73270047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E763A-E2C0-B449-81D8-7BB1A69ADB0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287802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9A5406D-7E38-6F4F-BD66-944EC879E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9518E0C2-2EB3-3647-9AE3-B2D7C2366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12308D11-980B-4F47-BC9E-4E187798D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4AED-630F-BE46-9062-4A0D14DE8AF3}" type="datetimeFigureOut">
              <a:rPr lang="es-HN" smtClean="0"/>
              <a:t>13/1/2022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8E8AB9C8-34E9-D748-87F9-7BA102FEC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9D98B324-865D-F541-91EF-D46C870A9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E763A-E2C0-B449-81D8-7BB1A69ADB0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650760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CB25D66-79C6-524E-8D29-B9119AAAD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795D9D58-707E-FF4E-A0C7-D93E7CB33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D01A70EE-E49E-9046-8598-AD8E24C59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4AED-630F-BE46-9062-4A0D14DE8AF3}" type="datetimeFigureOut">
              <a:rPr lang="es-HN" smtClean="0"/>
              <a:t>13/1/2022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8E4102C2-763B-4146-A03A-096ECA8D0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9294B5F8-95BA-344A-B1E0-C3EE07D15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E763A-E2C0-B449-81D8-7BB1A69ADB0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147760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273AA98-22ED-F344-A723-3333D2D2D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28B5C3A0-06A0-A849-BE0D-B97AAB22B1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HN"/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320FA181-1331-5841-B723-A98CA422D0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HN"/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C5E53CB8-C668-3142-88DC-192AD1C80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4AED-630F-BE46-9062-4A0D14DE8AF3}" type="datetimeFigureOut">
              <a:rPr lang="es-HN" smtClean="0"/>
              <a:t>13/1/2022</a:t>
            </a:fld>
            <a:endParaRPr lang="es-HN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64E5D72A-B0DB-514F-A048-4390F464F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4612A903-CC79-BE4A-9106-381F84417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E763A-E2C0-B449-81D8-7BB1A69ADB0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398518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69A8DFA-E9E5-B948-A6EE-E63454ED2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9A94BE08-44E7-C542-93EB-0CC63451E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HN"/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D821023B-180C-AF4B-AD3B-23B6CAC3EA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HN"/>
          </a:p>
        </p:txBody>
      </p:sp>
      <p:sp>
        <p:nvSpPr>
          <p:cNvPr id="5" name="Marcador de texto 4">
            <a:extLst>
              <a:ext uri="{FF2B5EF4-FFF2-40B4-BE49-F238E27FC236}">
                <a16:creationId xmlns="" xmlns:a16="http://schemas.microsoft.com/office/drawing/2014/main" id="{ED1655A0-BFE2-8F46-9BE3-D23CCB35B7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HN"/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534A47F1-A9F9-3947-AA99-747067EAE6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HN"/>
          </a:p>
        </p:txBody>
      </p:sp>
      <p:sp>
        <p:nvSpPr>
          <p:cNvPr id="7" name="Marcador de fecha 6">
            <a:extLst>
              <a:ext uri="{FF2B5EF4-FFF2-40B4-BE49-F238E27FC236}">
                <a16:creationId xmlns="" xmlns:a16="http://schemas.microsoft.com/office/drawing/2014/main" id="{3757F841-07FC-824D-B753-09C4020B3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4AED-630F-BE46-9062-4A0D14DE8AF3}" type="datetimeFigureOut">
              <a:rPr lang="es-HN" smtClean="0"/>
              <a:t>13/1/2022</a:t>
            </a:fld>
            <a:endParaRPr lang="es-HN"/>
          </a:p>
        </p:txBody>
      </p:sp>
      <p:sp>
        <p:nvSpPr>
          <p:cNvPr id="8" name="Marcador de pie de página 7">
            <a:extLst>
              <a:ext uri="{FF2B5EF4-FFF2-40B4-BE49-F238E27FC236}">
                <a16:creationId xmlns="" xmlns:a16="http://schemas.microsoft.com/office/drawing/2014/main" id="{55DC9A20-CE50-FC41-9C3E-813F3F556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="" xmlns:a16="http://schemas.microsoft.com/office/drawing/2014/main" id="{CBDDE987-6084-9142-981D-88E137FF9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E763A-E2C0-B449-81D8-7BB1A69ADB0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180121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F3534F5-2190-A94A-B242-3FFC2C98A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1B15A44D-3865-1E47-AEDE-D0993D867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4AED-630F-BE46-9062-4A0D14DE8AF3}" type="datetimeFigureOut">
              <a:rPr lang="es-HN" smtClean="0"/>
              <a:t>13/1/2022</a:t>
            </a:fld>
            <a:endParaRPr lang="es-HN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5BC006DB-BEC2-EE42-BF03-C21386755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63F43E3E-A637-2643-8608-DB4D1823F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E763A-E2C0-B449-81D8-7BB1A69ADB0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556587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CA7DFC2D-D7CB-DC40-9868-AF404BE5E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4AED-630F-BE46-9062-4A0D14DE8AF3}" type="datetimeFigureOut">
              <a:rPr lang="es-HN" smtClean="0"/>
              <a:t>13/1/2022</a:t>
            </a:fld>
            <a:endParaRPr lang="es-HN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4DF15246-1A3E-BB44-9409-498889448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FCE41A7E-7D27-044D-87BD-B9ECCA318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E763A-E2C0-B449-81D8-7BB1A69ADB0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013792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A93A088-CCC2-3646-B5C0-1658342FC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5871EA55-2F72-2E4F-862B-DBA49F670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HN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4260DA8A-4AAC-2544-8DD0-BF653EA6B0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HN"/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D02ED3E2-1CB1-E041-A89B-D8908A8E5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4AED-630F-BE46-9062-4A0D14DE8AF3}" type="datetimeFigureOut">
              <a:rPr lang="es-HN" smtClean="0"/>
              <a:t>13/1/2022</a:t>
            </a:fld>
            <a:endParaRPr lang="es-HN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1FABB076-4DE8-8947-AAD5-90738CEC4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BC7A0887-869E-D149-96C9-F3F50CCC8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E763A-E2C0-B449-81D8-7BB1A69ADB0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715987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3267431-2425-684B-AA19-FD9A2A665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="" xmlns:a16="http://schemas.microsoft.com/office/drawing/2014/main" id="{72057958-E61B-A24E-890C-B5EC2FF509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HN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F554FFC9-B1C4-AB4B-A2A3-14AB90CEAE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HN"/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045D2735-3711-9840-98E8-07DD13B4D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44AED-630F-BE46-9062-4A0D14DE8AF3}" type="datetimeFigureOut">
              <a:rPr lang="es-HN" smtClean="0"/>
              <a:t>13/1/2022</a:t>
            </a:fld>
            <a:endParaRPr lang="es-HN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DCACB6B7-147E-D142-B223-76BF82A96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0F7EDA19-E770-0E47-9CB6-DFA012332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E763A-E2C0-B449-81D8-7BB1A69ADB0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703486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9A65C598-EAD4-7F43-B943-F0467306B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BA9040D1-699D-5A42-B272-A74D7134C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609B0B59-61AB-F247-99B5-7E7DC68ABE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44AED-630F-BE46-9062-4A0D14DE8AF3}" type="datetimeFigureOut">
              <a:rPr lang="es-HN" smtClean="0"/>
              <a:t>13/1/2022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AFC53C4D-C82A-2E49-AF44-B6BE350EC2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C13EFE8D-2DF4-6044-9C02-8305D7045A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E763A-E2C0-B449-81D8-7BB1A69ADB0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846199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H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="" xmlns:a16="http://schemas.microsoft.com/office/drawing/2014/main" id="{63111461-DD89-4B11-BA6C-31091D4FC7D4}"/>
              </a:ext>
            </a:extLst>
          </p:cNvPr>
          <p:cNvSpPr/>
          <p:nvPr/>
        </p:nvSpPr>
        <p:spPr>
          <a:xfrm>
            <a:off x="7084381" y="-1"/>
            <a:ext cx="5107619" cy="6874213"/>
          </a:xfrm>
          <a:prstGeom prst="rect">
            <a:avLst/>
          </a:prstGeom>
          <a:solidFill>
            <a:srgbClr val="149D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 dirty="0"/>
          </a:p>
        </p:txBody>
      </p:sp>
      <p:sp>
        <p:nvSpPr>
          <p:cNvPr id="2" name="CuadroTexto 1">
            <a:extLst>
              <a:ext uri="{FF2B5EF4-FFF2-40B4-BE49-F238E27FC236}">
                <a16:creationId xmlns="" xmlns:a16="http://schemas.microsoft.com/office/drawing/2014/main" id="{C4A6E247-5121-4AF6-9A6D-FA31FBC57AF2}"/>
              </a:ext>
            </a:extLst>
          </p:cNvPr>
          <p:cNvSpPr txBox="1"/>
          <p:nvPr/>
        </p:nvSpPr>
        <p:spPr>
          <a:xfrm>
            <a:off x="1102053" y="739534"/>
            <a:ext cx="5107619" cy="1196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es-HN" sz="2800" dirty="0">
                <a:solidFill>
                  <a:srgbClr val="149DD9"/>
                </a:solidFill>
                <a:latin typeface="Arial Black" panose="020B0A04020102020204" pitchFamily="34" charset="0"/>
              </a:rPr>
              <a:t>ACTUALIZACIÓN DE TABLA PROGRESIVA DEL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="" xmlns:a16="http://schemas.microsoft.com/office/drawing/2014/main" id="{45DA6584-FD78-414A-BEDC-9F09029DBA92}"/>
              </a:ext>
            </a:extLst>
          </p:cNvPr>
          <p:cNvSpPr txBox="1"/>
          <p:nvPr/>
        </p:nvSpPr>
        <p:spPr>
          <a:xfrm>
            <a:off x="1149036" y="1936400"/>
            <a:ext cx="55100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400" dirty="0">
                <a:latin typeface="Arial Black" panose="020B0A04020102020204" pitchFamily="34" charset="0"/>
              </a:rPr>
              <a:t>IMPUESTO SOBRE LA RENTA PERSONA NATURAL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="" xmlns:a16="http://schemas.microsoft.com/office/drawing/2014/main" id="{5C7A8114-B79A-48C9-9035-9E419F4CC425}"/>
              </a:ext>
            </a:extLst>
          </p:cNvPr>
          <p:cNvSpPr txBox="1"/>
          <p:nvPr/>
        </p:nvSpPr>
        <p:spPr>
          <a:xfrm>
            <a:off x="1102053" y="2767397"/>
            <a:ext cx="43855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9600" dirty="0">
                <a:latin typeface="Arial Black" panose="020B0A04020102020204" pitchFamily="34" charset="0"/>
                <a:cs typeface="Arial" panose="020B0604020202020204" pitchFamily="34" charset="0"/>
              </a:rPr>
              <a:t>ISR</a:t>
            </a:r>
          </a:p>
        </p:txBody>
      </p:sp>
      <p:pic>
        <p:nvPicPr>
          <p:cNvPr id="7" name="Imagen 6" descr="Un letrero de color negro&#10;&#10;Descripción generada automáticamente con confianza baja">
            <a:extLst>
              <a:ext uri="{FF2B5EF4-FFF2-40B4-BE49-F238E27FC236}">
                <a16:creationId xmlns="" xmlns:a16="http://schemas.microsoft.com/office/drawing/2014/main" id="{7E53B41F-77CD-4FEC-9468-16087C4AFE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934" y="4222700"/>
            <a:ext cx="3876583" cy="1431864"/>
          </a:xfrm>
          <a:prstGeom prst="rect">
            <a:avLst/>
          </a:prstGeom>
        </p:spPr>
      </p:pic>
      <p:pic>
        <p:nvPicPr>
          <p:cNvPr id="11" name="Imagen 10" descr="Dibujo en blanco y negro&#10;&#10;Descripción generada automáticamente con confianza baja">
            <a:extLst>
              <a:ext uri="{FF2B5EF4-FFF2-40B4-BE49-F238E27FC236}">
                <a16:creationId xmlns="" xmlns:a16="http://schemas.microsoft.com/office/drawing/2014/main" id="{51067731-9730-4976-9957-08C9E17867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5506" y="2080143"/>
            <a:ext cx="4490093" cy="2697714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="" xmlns:a16="http://schemas.microsoft.com/office/drawing/2014/main" id="{C1812312-5EA1-46D9-ACD5-29755A4B147A}"/>
              </a:ext>
            </a:extLst>
          </p:cNvPr>
          <p:cNvSpPr txBox="1"/>
          <p:nvPr/>
        </p:nvSpPr>
        <p:spPr>
          <a:xfrm>
            <a:off x="9722021" y="5354701"/>
            <a:ext cx="22726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7200" b="1" dirty="0">
                <a:solidFill>
                  <a:srgbClr val="1293D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</a:p>
        </p:txBody>
      </p:sp>
      <p:pic>
        <p:nvPicPr>
          <p:cNvPr id="17" name="Imagen 16" descr="Icono&#10;&#10;Descripción generada automáticamente">
            <a:extLst>
              <a:ext uri="{FF2B5EF4-FFF2-40B4-BE49-F238E27FC236}">
                <a16:creationId xmlns="" xmlns:a16="http://schemas.microsoft.com/office/drawing/2014/main" id="{69CE5C44-72CD-4449-BB6C-94F8CA30D2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5506" y="5954866"/>
            <a:ext cx="686717" cy="371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16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n 13" descr="Patrón de fondo&#10;&#10;Descripción generada automáticamente">
            <a:extLst>
              <a:ext uri="{FF2B5EF4-FFF2-40B4-BE49-F238E27FC236}">
                <a16:creationId xmlns="" xmlns:a16="http://schemas.microsoft.com/office/drawing/2014/main" id="{77083877-5797-442C-87C8-F49F1E9F26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" y="0"/>
            <a:ext cx="12189631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="" xmlns:a16="http://schemas.microsoft.com/office/drawing/2014/main" id="{77ED68E7-9D69-4678-B081-A8FBBC7F9FFF}"/>
              </a:ext>
            </a:extLst>
          </p:cNvPr>
          <p:cNvSpPr txBox="1"/>
          <p:nvPr/>
        </p:nvSpPr>
        <p:spPr>
          <a:xfrm>
            <a:off x="1527356" y="882172"/>
            <a:ext cx="4412512" cy="673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es-HN" sz="4400" dirty="0">
                <a:solidFill>
                  <a:srgbClr val="149DD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</a:t>
            </a:r>
            <a:r>
              <a:rPr lang="es-HN" sz="4400" dirty="0">
                <a:solidFill>
                  <a:srgbClr val="149DD9"/>
                </a:solidFill>
                <a:latin typeface="Arial Black" panose="020B0A04020102020204" pitchFamily="34" charset="0"/>
              </a:rPr>
              <a:t> LEGAL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="" xmlns:a16="http://schemas.microsoft.com/office/drawing/2014/main" id="{4ADFB747-D063-44CC-9A62-86538AD0F696}"/>
              </a:ext>
            </a:extLst>
          </p:cNvPr>
          <p:cNvSpPr txBox="1"/>
          <p:nvPr/>
        </p:nvSpPr>
        <p:spPr>
          <a:xfrm>
            <a:off x="1483149" y="1543979"/>
            <a:ext cx="421422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000"/>
              </a:lnSpc>
            </a:pPr>
            <a:r>
              <a:rPr lang="es-ES" sz="1700" dirty="0"/>
              <a:t>La Tabla Progresiva de ISR tiene su Base Legal en el Artículo 22 de la Ley del Impuesto Sobre la Renta.</a:t>
            </a:r>
            <a:endParaRPr lang="es-HN" sz="1700" dirty="0"/>
          </a:p>
        </p:txBody>
      </p:sp>
      <p:sp>
        <p:nvSpPr>
          <p:cNvPr id="5" name="CuadroTexto 4">
            <a:extLst>
              <a:ext uri="{FF2B5EF4-FFF2-40B4-BE49-F238E27FC236}">
                <a16:creationId xmlns="" xmlns:a16="http://schemas.microsoft.com/office/drawing/2014/main" id="{6231B6BF-0782-431A-A868-F74FC7E4B39F}"/>
              </a:ext>
            </a:extLst>
          </p:cNvPr>
          <p:cNvSpPr txBox="1"/>
          <p:nvPr/>
        </p:nvSpPr>
        <p:spPr>
          <a:xfrm>
            <a:off x="1494891" y="2664365"/>
            <a:ext cx="5841765" cy="64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es-HN" sz="3200" dirty="0">
                <a:solidFill>
                  <a:srgbClr val="149DD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DECRETO 20-2016</a:t>
            </a:r>
            <a:endParaRPr lang="es-HN" sz="3200" dirty="0">
              <a:solidFill>
                <a:srgbClr val="149DD9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11C61CB2-ECF7-4CDC-A6ED-4C6D2D54A70D}"/>
              </a:ext>
            </a:extLst>
          </p:cNvPr>
          <p:cNvSpPr txBox="1"/>
          <p:nvPr/>
        </p:nvSpPr>
        <p:spPr>
          <a:xfrm>
            <a:off x="1527355" y="3330896"/>
            <a:ext cx="4214226" cy="1621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000"/>
              </a:lnSpc>
            </a:pPr>
            <a:r>
              <a:rPr lang="es-ES" sz="1700" dirty="0"/>
              <a:t>La escala de tasa progresiva será ajustada automáticamente de forma anual a partir del 2017 y se efectuará aplicando las variaciones interanuales del Índice de Precios del Consumidor (IPC) publicado por el Banco Central de Honduras (BCH) del año anterior.</a:t>
            </a:r>
            <a:endParaRPr lang="es-HN" sz="1700" dirty="0"/>
          </a:p>
        </p:txBody>
      </p:sp>
      <p:pic>
        <p:nvPicPr>
          <p:cNvPr id="9" name="Imagen 8" descr="Un letrero de color negro&#10;&#10;Descripción generada automáticamente con confianza baja">
            <a:extLst>
              <a:ext uri="{FF2B5EF4-FFF2-40B4-BE49-F238E27FC236}">
                <a16:creationId xmlns="" xmlns:a16="http://schemas.microsoft.com/office/drawing/2014/main" id="{512AFECF-4DF0-4158-B90B-52971EDE6C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6348" y="5022727"/>
            <a:ext cx="2580398" cy="953101"/>
          </a:xfrm>
          <a:prstGeom prst="rect">
            <a:avLst/>
          </a:prstGeom>
        </p:spPr>
      </p:pic>
      <p:pic>
        <p:nvPicPr>
          <p:cNvPr id="11" name="Imagen 10" descr="Interfaz de usuario gráfica, Dibujo de ingeniería&#10;&#10;Descripción generada automáticamente">
            <a:extLst>
              <a:ext uri="{FF2B5EF4-FFF2-40B4-BE49-F238E27FC236}">
                <a16:creationId xmlns="" xmlns:a16="http://schemas.microsoft.com/office/drawing/2014/main" id="{79568292-866E-448D-AEDC-EA5CFC5E05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8142" y="1543979"/>
            <a:ext cx="5407608" cy="3744915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="" xmlns:a16="http://schemas.microsoft.com/office/drawing/2014/main" id="{4AAB09A2-DB95-49E7-9AD8-60D38902B5BB}"/>
              </a:ext>
            </a:extLst>
          </p:cNvPr>
          <p:cNvSpPr/>
          <p:nvPr/>
        </p:nvSpPr>
        <p:spPr>
          <a:xfrm>
            <a:off x="0" y="882172"/>
            <a:ext cx="78067" cy="3794523"/>
          </a:xfrm>
          <a:prstGeom prst="rect">
            <a:avLst/>
          </a:prstGeom>
          <a:solidFill>
            <a:srgbClr val="149D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144579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="" xmlns:a16="http://schemas.microsoft.com/office/drawing/2014/main" id="{19E242C2-F40C-0D4B-815D-15F168EF81C5}"/>
              </a:ext>
            </a:extLst>
          </p:cNvPr>
          <p:cNvSpPr/>
          <p:nvPr/>
        </p:nvSpPr>
        <p:spPr>
          <a:xfrm>
            <a:off x="10388600" y="237067"/>
            <a:ext cx="1718733" cy="5249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pic>
        <p:nvPicPr>
          <p:cNvPr id="3" name="Imagen 2" descr="Patrón de fondo&#10;&#10;Descripción generada automáticamente">
            <a:extLst>
              <a:ext uri="{FF2B5EF4-FFF2-40B4-BE49-F238E27FC236}">
                <a16:creationId xmlns="" xmlns:a16="http://schemas.microsoft.com/office/drawing/2014/main" id="{93085C7D-D748-44A4-A143-D87565AD0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" y="0"/>
            <a:ext cx="12189631" cy="6858000"/>
          </a:xfrm>
          <a:prstGeom prst="rect">
            <a:avLst/>
          </a:prstGeom>
        </p:spPr>
      </p:pic>
      <p:pic>
        <p:nvPicPr>
          <p:cNvPr id="5" name="Imagen 4" descr="Un letrero de color negro&#10;&#10;Descripción generada automáticamente con confianza baja">
            <a:extLst>
              <a:ext uri="{FF2B5EF4-FFF2-40B4-BE49-F238E27FC236}">
                <a16:creationId xmlns="" xmlns:a16="http://schemas.microsoft.com/office/drawing/2014/main" id="{C3A2A281-EB2B-4EBB-BF53-1C5482EFF2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6348" y="5022727"/>
            <a:ext cx="2580398" cy="95310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="" xmlns:a16="http://schemas.microsoft.com/office/drawing/2014/main" id="{7C8EF512-7AD8-4DB4-9F86-B47DABE3F044}"/>
              </a:ext>
            </a:extLst>
          </p:cNvPr>
          <p:cNvSpPr/>
          <p:nvPr/>
        </p:nvSpPr>
        <p:spPr>
          <a:xfrm>
            <a:off x="0" y="882172"/>
            <a:ext cx="78067" cy="3794523"/>
          </a:xfrm>
          <a:prstGeom prst="rect">
            <a:avLst/>
          </a:prstGeom>
          <a:solidFill>
            <a:srgbClr val="149D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 dirty="0"/>
          </a:p>
        </p:txBody>
      </p:sp>
      <p:pic>
        <p:nvPicPr>
          <p:cNvPr id="7" name="Imagen 6" descr="Calendario&#10;&#10;Descripción generada automáticamente con confianza baja">
            <a:extLst>
              <a:ext uri="{FF2B5EF4-FFF2-40B4-BE49-F238E27FC236}">
                <a16:creationId xmlns="" xmlns:a16="http://schemas.microsoft.com/office/drawing/2014/main" id="{EE7EED07-10CF-4929-933D-5C66825FAC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8764" y="1675237"/>
            <a:ext cx="3880514" cy="3507526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E2971266-F078-4287-A481-BCAD3634347D}"/>
              </a:ext>
            </a:extLst>
          </p:cNvPr>
          <p:cNvSpPr txBox="1"/>
          <p:nvPr/>
        </p:nvSpPr>
        <p:spPr>
          <a:xfrm>
            <a:off x="1631820" y="958984"/>
            <a:ext cx="4715713" cy="2628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000"/>
              </a:lnSpc>
            </a:pPr>
            <a:r>
              <a:rPr lang="es-HN" sz="4000" b="1" dirty="0">
                <a:latin typeface="Arial" panose="020B0604020202020204" pitchFamily="34" charset="0"/>
                <a:cs typeface="Arial" panose="020B0604020202020204" pitchFamily="34" charset="0"/>
              </a:rPr>
              <a:t>Variación interanual del IPC a diciembre 2021 (inflación)</a:t>
            </a:r>
            <a:endParaRPr lang="es-HN" sz="4000" b="1" dirty="0">
              <a:latin typeface="Arial Black" panose="020B0A040201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="" xmlns:a16="http://schemas.microsoft.com/office/drawing/2014/main" id="{BDB6B3BD-4BF5-475E-BB14-4373829543A2}"/>
              </a:ext>
            </a:extLst>
          </p:cNvPr>
          <p:cNvSpPr txBox="1"/>
          <p:nvPr/>
        </p:nvSpPr>
        <p:spPr>
          <a:xfrm>
            <a:off x="2362118" y="3940987"/>
            <a:ext cx="2814766" cy="727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es-HN" sz="6000" b="1" dirty="0">
                <a:solidFill>
                  <a:srgbClr val="149DD9"/>
                </a:solidFill>
                <a:latin typeface="Arial Black" panose="020B0A04020102020204" pitchFamily="34" charset="0"/>
              </a:rPr>
              <a:t>5.32%</a:t>
            </a:r>
          </a:p>
        </p:txBody>
      </p:sp>
      <p:sp>
        <p:nvSpPr>
          <p:cNvPr id="34" name="Rectángulo 33">
            <a:extLst>
              <a:ext uri="{FF2B5EF4-FFF2-40B4-BE49-F238E27FC236}">
                <a16:creationId xmlns="" xmlns:a16="http://schemas.microsoft.com/office/drawing/2014/main" id="{F6026F3B-899F-438E-8EC8-B756E872CB67}"/>
              </a:ext>
            </a:extLst>
          </p:cNvPr>
          <p:cNvSpPr/>
          <p:nvPr/>
        </p:nvSpPr>
        <p:spPr>
          <a:xfrm rot="5400000" flipH="1">
            <a:off x="3630555" y="3444072"/>
            <a:ext cx="45719" cy="2249694"/>
          </a:xfrm>
          <a:prstGeom prst="rect">
            <a:avLst/>
          </a:prstGeom>
          <a:solidFill>
            <a:srgbClr val="149D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671398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Imagen 48" descr="Patrón de fondo&#10;&#10;Descripción generada automáticamente">
            <a:extLst>
              <a:ext uri="{FF2B5EF4-FFF2-40B4-BE49-F238E27FC236}">
                <a16:creationId xmlns="" xmlns:a16="http://schemas.microsoft.com/office/drawing/2014/main" id="{0B7CCDFD-4B8E-467F-A432-DC8C3DB8F3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" y="0"/>
            <a:ext cx="12189631" cy="6858000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="" xmlns:a16="http://schemas.microsoft.com/office/drawing/2014/main" id="{19E242C2-F40C-0D4B-815D-15F168EF81C5}"/>
              </a:ext>
            </a:extLst>
          </p:cNvPr>
          <p:cNvSpPr/>
          <p:nvPr/>
        </p:nvSpPr>
        <p:spPr>
          <a:xfrm>
            <a:off x="10388600" y="237067"/>
            <a:ext cx="1718733" cy="5249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5" name="Rectángulo 4">
            <a:extLst>
              <a:ext uri="{FF2B5EF4-FFF2-40B4-BE49-F238E27FC236}">
                <a16:creationId xmlns="" xmlns:a16="http://schemas.microsoft.com/office/drawing/2014/main" id="{06178209-1E19-4FB5-94CC-81934C9BED11}"/>
              </a:ext>
            </a:extLst>
          </p:cNvPr>
          <p:cNvSpPr/>
          <p:nvPr/>
        </p:nvSpPr>
        <p:spPr>
          <a:xfrm>
            <a:off x="7083231" y="-16213"/>
            <a:ext cx="5107619" cy="6874213"/>
          </a:xfrm>
          <a:prstGeom prst="rect">
            <a:avLst/>
          </a:prstGeom>
          <a:solidFill>
            <a:srgbClr val="149D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 dirty="0"/>
          </a:p>
        </p:txBody>
      </p:sp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24863271-7376-46F1-90C4-738CE31200E6}"/>
              </a:ext>
            </a:extLst>
          </p:cNvPr>
          <p:cNvSpPr txBox="1"/>
          <p:nvPr/>
        </p:nvSpPr>
        <p:spPr>
          <a:xfrm>
            <a:off x="968943" y="476953"/>
            <a:ext cx="584854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s-HN" sz="2500" dirty="0">
                <a:latin typeface="Arial" panose="020B0604020202020204" pitchFamily="34" charset="0"/>
                <a:cs typeface="Arial" panose="020B0604020202020204" pitchFamily="34" charset="0"/>
              </a:rPr>
              <a:t>ACTUALIZACIÓN DE LA</a:t>
            </a:r>
            <a:endParaRPr lang="es-HN" sz="2500" dirty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>
              <a:lnSpc>
                <a:spcPts val="3000"/>
              </a:lnSpc>
            </a:pPr>
            <a:r>
              <a:rPr lang="es-HN" sz="2500" dirty="0">
                <a:latin typeface="Arial Black" panose="020B0A04020102020204" pitchFamily="34" charset="0"/>
              </a:rPr>
              <a:t>TABLA PROGRESIVA DEL ISRPN</a:t>
            </a:r>
          </a:p>
        </p:txBody>
      </p:sp>
      <p:pic>
        <p:nvPicPr>
          <p:cNvPr id="3" name="Imagen 2" descr="Calendario&#10;&#10;Descripción generada automáticamente">
            <a:extLst>
              <a:ext uri="{FF2B5EF4-FFF2-40B4-BE49-F238E27FC236}">
                <a16:creationId xmlns="" xmlns:a16="http://schemas.microsoft.com/office/drawing/2014/main" id="{CD12C7DA-A791-400A-A39B-41761CD1DA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0556" y="2298459"/>
            <a:ext cx="3438911" cy="3876423"/>
          </a:xfrm>
          <a:prstGeom prst="rect">
            <a:avLst/>
          </a:prstGeom>
        </p:spPr>
      </p:pic>
      <p:pic>
        <p:nvPicPr>
          <p:cNvPr id="9" name="Imagen 8" descr="Texto&#10;&#10;Descripción generada automáticamente con confianza media">
            <a:extLst>
              <a:ext uri="{FF2B5EF4-FFF2-40B4-BE49-F238E27FC236}">
                <a16:creationId xmlns="" xmlns:a16="http://schemas.microsoft.com/office/drawing/2014/main" id="{5FA17EB1-E04E-4F91-9D1E-6AECE196B7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4780" y="499533"/>
            <a:ext cx="2773520" cy="1025362"/>
          </a:xfrm>
          <a:prstGeom prst="rect">
            <a:avLst/>
          </a:prstGeom>
        </p:spPr>
      </p:pic>
      <p:grpSp>
        <p:nvGrpSpPr>
          <p:cNvPr id="30" name="Grupo 29">
            <a:extLst>
              <a:ext uri="{FF2B5EF4-FFF2-40B4-BE49-F238E27FC236}">
                <a16:creationId xmlns="" xmlns:a16="http://schemas.microsoft.com/office/drawing/2014/main" id="{0ECAAD11-D79A-4223-A3D1-CDE38A258E79}"/>
              </a:ext>
            </a:extLst>
          </p:cNvPr>
          <p:cNvGrpSpPr/>
          <p:nvPr/>
        </p:nvGrpSpPr>
        <p:grpSpPr>
          <a:xfrm>
            <a:off x="994579" y="1716895"/>
            <a:ext cx="5146386" cy="2074610"/>
            <a:chOff x="673098" y="2767591"/>
            <a:chExt cx="4813301" cy="1940337"/>
          </a:xfrm>
        </p:grpSpPr>
        <p:sp>
          <p:nvSpPr>
            <p:cNvPr id="23" name="Rectángulo 22">
              <a:extLst>
                <a:ext uri="{FF2B5EF4-FFF2-40B4-BE49-F238E27FC236}">
                  <a16:creationId xmlns="" xmlns:a16="http://schemas.microsoft.com/office/drawing/2014/main" id="{48287BC5-83B5-483E-A2C6-A124B9DC0CD7}"/>
                </a:ext>
              </a:extLst>
            </p:cNvPr>
            <p:cNvSpPr/>
            <p:nvPr/>
          </p:nvSpPr>
          <p:spPr>
            <a:xfrm>
              <a:off x="769609" y="3686881"/>
              <a:ext cx="3501656" cy="311781"/>
            </a:xfrm>
            <a:prstGeom prst="rect">
              <a:avLst/>
            </a:prstGeom>
            <a:solidFill>
              <a:srgbClr val="6D7E8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HN"/>
            </a:p>
          </p:txBody>
        </p:sp>
        <p:sp>
          <p:nvSpPr>
            <p:cNvPr id="24" name="Rectángulo 23">
              <a:extLst>
                <a:ext uri="{FF2B5EF4-FFF2-40B4-BE49-F238E27FC236}">
                  <a16:creationId xmlns="" xmlns:a16="http://schemas.microsoft.com/office/drawing/2014/main" id="{098FB74E-A0B9-43F3-BD3B-A4C1C3573A46}"/>
                </a:ext>
              </a:extLst>
            </p:cNvPr>
            <p:cNvSpPr/>
            <p:nvPr/>
          </p:nvSpPr>
          <p:spPr>
            <a:xfrm>
              <a:off x="773497" y="4027437"/>
              <a:ext cx="3501656" cy="311781"/>
            </a:xfrm>
            <a:prstGeom prst="rect">
              <a:avLst/>
            </a:prstGeom>
            <a:solidFill>
              <a:srgbClr val="6D7E8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HN"/>
            </a:p>
          </p:txBody>
        </p:sp>
        <p:sp>
          <p:nvSpPr>
            <p:cNvPr id="25" name="Rectángulo 24">
              <a:extLst>
                <a:ext uri="{FF2B5EF4-FFF2-40B4-BE49-F238E27FC236}">
                  <a16:creationId xmlns="" xmlns:a16="http://schemas.microsoft.com/office/drawing/2014/main" id="{BF2A9A62-BD39-4467-A2C5-580C635643FB}"/>
                </a:ext>
              </a:extLst>
            </p:cNvPr>
            <p:cNvSpPr/>
            <p:nvPr/>
          </p:nvSpPr>
          <p:spPr>
            <a:xfrm>
              <a:off x="769609" y="4368774"/>
              <a:ext cx="3501656" cy="311781"/>
            </a:xfrm>
            <a:prstGeom prst="rect">
              <a:avLst/>
            </a:prstGeom>
            <a:solidFill>
              <a:srgbClr val="6D7E8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HN"/>
            </a:p>
          </p:txBody>
        </p:sp>
        <p:sp>
          <p:nvSpPr>
            <p:cNvPr id="27" name="Rectángulo 26">
              <a:extLst>
                <a:ext uri="{FF2B5EF4-FFF2-40B4-BE49-F238E27FC236}">
                  <a16:creationId xmlns="" xmlns:a16="http://schemas.microsoft.com/office/drawing/2014/main" id="{92402B4F-362A-48C1-A04B-03E7EAC38A70}"/>
                </a:ext>
              </a:extLst>
            </p:cNvPr>
            <p:cNvSpPr/>
            <p:nvPr/>
          </p:nvSpPr>
          <p:spPr>
            <a:xfrm>
              <a:off x="4383463" y="3684032"/>
              <a:ext cx="1102935" cy="3117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HN"/>
            </a:p>
          </p:txBody>
        </p:sp>
        <p:sp>
          <p:nvSpPr>
            <p:cNvPr id="28" name="Rectángulo 27">
              <a:extLst>
                <a:ext uri="{FF2B5EF4-FFF2-40B4-BE49-F238E27FC236}">
                  <a16:creationId xmlns="" xmlns:a16="http://schemas.microsoft.com/office/drawing/2014/main" id="{01D1681A-6516-416A-9D40-5D9C95D3B441}"/>
                </a:ext>
              </a:extLst>
            </p:cNvPr>
            <p:cNvSpPr/>
            <p:nvPr/>
          </p:nvSpPr>
          <p:spPr>
            <a:xfrm>
              <a:off x="4383462" y="4027437"/>
              <a:ext cx="1102935" cy="3117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HN"/>
            </a:p>
          </p:txBody>
        </p:sp>
        <p:sp>
          <p:nvSpPr>
            <p:cNvPr id="29" name="Rectángulo 28">
              <a:extLst>
                <a:ext uri="{FF2B5EF4-FFF2-40B4-BE49-F238E27FC236}">
                  <a16:creationId xmlns="" xmlns:a16="http://schemas.microsoft.com/office/drawing/2014/main" id="{B915B434-1F0A-4E20-BE8D-5CCD79F570FC}"/>
                </a:ext>
              </a:extLst>
            </p:cNvPr>
            <p:cNvSpPr/>
            <p:nvPr/>
          </p:nvSpPr>
          <p:spPr>
            <a:xfrm>
              <a:off x="4383464" y="4366026"/>
              <a:ext cx="1102935" cy="3117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HN"/>
            </a:p>
          </p:txBody>
        </p:sp>
        <p:sp>
          <p:nvSpPr>
            <p:cNvPr id="22" name="Rectángulo 21">
              <a:extLst>
                <a:ext uri="{FF2B5EF4-FFF2-40B4-BE49-F238E27FC236}">
                  <a16:creationId xmlns="" xmlns:a16="http://schemas.microsoft.com/office/drawing/2014/main" id="{F2CE80B8-1CEA-4B42-8ED4-CBD9F603229E}"/>
                </a:ext>
              </a:extLst>
            </p:cNvPr>
            <p:cNvSpPr/>
            <p:nvPr/>
          </p:nvSpPr>
          <p:spPr>
            <a:xfrm>
              <a:off x="4383465" y="3345120"/>
              <a:ext cx="1102931" cy="3117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HN"/>
            </a:p>
          </p:txBody>
        </p:sp>
        <p:sp>
          <p:nvSpPr>
            <p:cNvPr id="19" name="Rectángulo 18">
              <a:extLst>
                <a:ext uri="{FF2B5EF4-FFF2-40B4-BE49-F238E27FC236}">
                  <a16:creationId xmlns="" xmlns:a16="http://schemas.microsoft.com/office/drawing/2014/main" id="{C46A136D-C077-46AD-A8E6-E0396F73E955}"/>
                </a:ext>
              </a:extLst>
            </p:cNvPr>
            <p:cNvSpPr/>
            <p:nvPr/>
          </p:nvSpPr>
          <p:spPr>
            <a:xfrm>
              <a:off x="765544" y="3345120"/>
              <a:ext cx="3501656" cy="311781"/>
            </a:xfrm>
            <a:prstGeom prst="rect">
              <a:avLst/>
            </a:prstGeom>
            <a:solidFill>
              <a:srgbClr val="6D7E8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HN"/>
            </a:p>
          </p:txBody>
        </p:sp>
        <p:sp>
          <p:nvSpPr>
            <p:cNvPr id="10" name="CuadroTexto 9">
              <a:extLst>
                <a:ext uri="{FF2B5EF4-FFF2-40B4-BE49-F238E27FC236}">
                  <a16:creationId xmlns="" xmlns:a16="http://schemas.microsoft.com/office/drawing/2014/main" id="{7D860EF2-F1A8-45F1-BDC8-21F26FDD29FD}"/>
                </a:ext>
              </a:extLst>
            </p:cNvPr>
            <p:cNvSpPr txBox="1"/>
            <p:nvPr/>
          </p:nvSpPr>
          <p:spPr>
            <a:xfrm>
              <a:off x="673098" y="2767591"/>
              <a:ext cx="1939689" cy="6467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4500"/>
                </a:lnSpc>
              </a:pPr>
              <a:r>
                <a:rPr lang="es-HN" sz="3600" dirty="0">
                  <a:solidFill>
                    <a:srgbClr val="6D7E8F"/>
                  </a:solidFill>
                  <a:latin typeface="Arial Black" panose="020B0A04020102020204" pitchFamily="34" charset="0"/>
                </a:rPr>
                <a:t>2021</a:t>
              </a: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="" xmlns:a16="http://schemas.microsoft.com/office/drawing/2014/main" id="{E92F5446-620B-4AEF-AF11-8E8CA04CFEF1}"/>
                </a:ext>
              </a:extLst>
            </p:cNvPr>
            <p:cNvSpPr txBox="1"/>
            <p:nvPr/>
          </p:nvSpPr>
          <p:spPr>
            <a:xfrm>
              <a:off x="815146" y="3314700"/>
              <a:ext cx="3452054" cy="3454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HN" dirty="0">
                  <a:solidFill>
                    <a:schemeClr val="bg1"/>
                  </a:solidFill>
                </a:rPr>
                <a:t>De L 0.01	               -    L 172,117.89</a:t>
              </a:r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="" xmlns:a16="http://schemas.microsoft.com/office/drawing/2014/main" id="{C657DE28-2A62-4460-8D94-E21ED36CF6FF}"/>
                </a:ext>
              </a:extLst>
            </p:cNvPr>
            <p:cNvSpPr txBox="1"/>
            <p:nvPr/>
          </p:nvSpPr>
          <p:spPr>
            <a:xfrm>
              <a:off x="815146" y="3664836"/>
              <a:ext cx="3452054" cy="3454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HN" dirty="0">
                  <a:solidFill>
                    <a:schemeClr val="bg1"/>
                  </a:solidFill>
                </a:rPr>
                <a:t>De L 172,117.90    -    L 262,449.27</a:t>
              </a:r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="" xmlns:a16="http://schemas.microsoft.com/office/drawing/2014/main" id="{19BA4A42-EF2B-4834-89D9-B8BB74A12D8E}"/>
                </a:ext>
              </a:extLst>
            </p:cNvPr>
            <p:cNvSpPr txBox="1"/>
            <p:nvPr/>
          </p:nvSpPr>
          <p:spPr>
            <a:xfrm>
              <a:off x="815146" y="4001161"/>
              <a:ext cx="3452054" cy="3454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HN" dirty="0">
                  <a:solidFill>
                    <a:schemeClr val="bg1"/>
                  </a:solidFill>
                </a:rPr>
                <a:t>De L 262,449.28    -    L 610,347.16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="" xmlns:a16="http://schemas.microsoft.com/office/drawing/2014/main" id="{8FC0773F-DE95-4DE8-9EC2-C4BB385C47AF}"/>
                </a:ext>
              </a:extLst>
            </p:cNvPr>
            <p:cNvSpPr txBox="1"/>
            <p:nvPr/>
          </p:nvSpPr>
          <p:spPr>
            <a:xfrm>
              <a:off x="815146" y="4333280"/>
              <a:ext cx="3452054" cy="3454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HN" dirty="0">
                  <a:solidFill>
                    <a:schemeClr val="bg1"/>
                  </a:solidFill>
                </a:rPr>
                <a:t>De L 610,347.17    -    en adelante</a:t>
              </a: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="" xmlns:a16="http://schemas.microsoft.com/office/drawing/2014/main" id="{CD3E0D1F-3BF3-4E7B-B6E9-B668D7D36007}"/>
                </a:ext>
              </a:extLst>
            </p:cNvPr>
            <p:cNvSpPr txBox="1"/>
            <p:nvPr/>
          </p:nvSpPr>
          <p:spPr>
            <a:xfrm>
              <a:off x="4419879" y="3314700"/>
              <a:ext cx="10382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HN" dirty="0">
                  <a:solidFill>
                    <a:schemeClr val="bg1"/>
                  </a:solidFill>
                </a:rPr>
                <a:t>EXENTOS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="" xmlns:a16="http://schemas.microsoft.com/office/drawing/2014/main" id="{210098C2-9BF5-4885-A27E-6DAEDD5E473D}"/>
                </a:ext>
              </a:extLst>
            </p:cNvPr>
            <p:cNvSpPr txBox="1"/>
            <p:nvPr/>
          </p:nvSpPr>
          <p:spPr>
            <a:xfrm>
              <a:off x="4615145" y="3659520"/>
              <a:ext cx="647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HN" dirty="0">
                  <a:solidFill>
                    <a:schemeClr val="bg1"/>
                  </a:solidFill>
                </a:rPr>
                <a:t>15%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="" xmlns:a16="http://schemas.microsoft.com/office/drawing/2014/main" id="{8A465002-B5C4-4EEF-B0BB-0D159BD2814F}"/>
                </a:ext>
              </a:extLst>
            </p:cNvPr>
            <p:cNvSpPr txBox="1"/>
            <p:nvPr/>
          </p:nvSpPr>
          <p:spPr>
            <a:xfrm>
              <a:off x="4615145" y="3995845"/>
              <a:ext cx="647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HN" dirty="0">
                  <a:solidFill>
                    <a:schemeClr val="bg1"/>
                  </a:solidFill>
                </a:rPr>
                <a:t>20%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="" xmlns:a16="http://schemas.microsoft.com/office/drawing/2014/main" id="{6DE0C6B9-DA37-42DD-B0D9-C9BBCAF7281D}"/>
                </a:ext>
              </a:extLst>
            </p:cNvPr>
            <p:cNvSpPr txBox="1"/>
            <p:nvPr/>
          </p:nvSpPr>
          <p:spPr>
            <a:xfrm>
              <a:off x="4615145" y="4338596"/>
              <a:ext cx="647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HN" dirty="0">
                  <a:solidFill>
                    <a:schemeClr val="bg1"/>
                  </a:solidFill>
                </a:rPr>
                <a:t>25%</a:t>
              </a:r>
            </a:p>
          </p:txBody>
        </p:sp>
      </p:grpSp>
      <p:grpSp>
        <p:nvGrpSpPr>
          <p:cNvPr id="31" name="Grupo 30">
            <a:extLst>
              <a:ext uri="{FF2B5EF4-FFF2-40B4-BE49-F238E27FC236}">
                <a16:creationId xmlns="" xmlns:a16="http://schemas.microsoft.com/office/drawing/2014/main" id="{5B1B6411-3D58-4A8B-8827-A301CFCC4E20}"/>
              </a:ext>
            </a:extLst>
          </p:cNvPr>
          <p:cNvGrpSpPr/>
          <p:nvPr/>
        </p:nvGrpSpPr>
        <p:grpSpPr>
          <a:xfrm>
            <a:off x="968942" y="4100272"/>
            <a:ext cx="5146386" cy="2074610"/>
            <a:chOff x="673098" y="2767591"/>
            <a:chExt cx="4813301" cy="1940337"/>
          </a:xfrm>
        </p:grpSpPr>
        <p:sp>
          <p:nvSpPr>
            <p:cNvPr id="32" name="Rectángulo 31">
              <a:extLst>
                <a:ext uri="{FF2B5EF4-FFF2-40B4-BE49-F238E27FC236}">
                  <a16:creationId xmlns="" xmlns:a16="http://schemas.microsoft.com/office/drawing/2014/main" id="{B4F15F05-E53D-4EFD-91C7-92E176BB4224}"/>
                </a:ext>
              </a:extLst>
            </p:cNvPr>
            <p:cNvSpPr/>
            <p:nvPr/>
          </p:nvSpPr>
          <p:spPr>
            <a:xfrm>
              <a:off x="769609" y="3686881"/>
              <a:ext cx="3501656" cy="311781"/>
            </a:xfrm>
            <a:prstGeom prst="rect">
              <a:avLst/>
            </a:prstGeom>
            <a:solidFill>
              <a:srgbClr val="14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HN"/>
            </a:p>
          </p:txBody>
        </p:sp>
        <p:sp>
          <p:nvSpPr>
            <p:cNvPr id="33" name="Rectángulo 32">
              <a:extLst>
                <a:ext uri="{FF2B5EF4-FFF2-40B4-BE49-F238E27FC236}">
                  <a16:creationId xmlns="" xmlns:a16="http://schemas.microsoft.com/office/drawing/2014/main" id="{06E6A6E5-DBC2-4C05-85B9-0131D31AE182}"/>
                </a:ext>
              </a:extLst>
            </p:cNvPr>
            <p:cNvSpPr/>
            <p:nvPr/>
          </p:nvSpPr>
          <p:spPr>
            <a:xfrm>
              <a:off x="773497" y="4027437"/>
              <a:ext cx="3501656" cy="311781"/>
            </a:xfrm>
            <a:prstGeom prst="rect">
              <a:avLst/>
            </a:prstGeom>
            <a:solidFill>
              <a:srgbClr val="14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HN"/>
            </a:p>
          </p:txBody>
        </p:sp>
        <p:sp>
          <p:nvSpPr>
            <p:cNvPr id="34" name="Rectángulo 33">
              <a:extLst>
                <a:ext uri="{FF2B5EF4-FFF2-40B4-BE49-F238E27FC236}">
                  <a16:creationId xmlns="" xmlns:a16="http://schemas.microsoft.com/office/drawing/2014/main" id="{BD1D6EB3-476F-49A2-98CF-5141F48C8298}"/>
                </a:ext>
              </a:extLst>
            </p:cNvPr>
            <p:cNvSpPr/>
            <p:nvPr/>
          </p:nvSpPr>
          <p:spPr>
            <a:xfrm>
              <a:off x="769609" y="4368774"/>
              <a:ext cx="3501656" cy="311781"/>
            </a:xfrm>
            <a:prstGeom prst="rect">
              <a:avLst/>
            </a:prstGeom>
            <a:solidFill>
              <a:srgbClr val="14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HN"/>
            </a:p>
          </p:txBody>
        </p:sp>
        <p:sp>
          <p:nvSpPr>
            <p:cNvPr id="35" name="Rectángulo 34">
              <a:extLst>
                <a:ext uri="{FF2B5EF4-FFF2-40B4-BE49-F238E27FC236}">
                  <a16:creationId xmlns="" xmlns:a16="http://schemas.microsoft.com/office/drawing/2014/main" id="{9C571822-E571-4C6F-8255-A6FBA8619369}"/>
                </a:ext>
              </a:extLst>
            </p:cNvPr>
            <p:cNvSpPr/>
            <p:nvPr/>
          </p:nvSpPr>
          <p:spPr>
            <a:xfrm>
              <a:off x="4383463" y="3684032"/>
              <a:ext cx="1102935" cy="311781"/>
            </a:xfrm>
            <a:prstGeom prst="rect">
              <a:avLst/>
            </a:prstGeom>
            <a:solidFill>
              <a:srgbClr val="005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HN"/>
            </a:p>
          </p:txBody>
        </p:sp>
        <p:sp>
          <p:nvSpPr>
            <p:cNvPr id="36" name="Rectángulo 35">
              <a:extLst>
                <a:ext uri="{FF2B5EF4-FFF2-40B4-BE49-F238E27FC236}">
                  <a16:creationId xmlns="" xmlns:a16="http://schemas.microsoft.com/office/drawing/2014/main" id="{6DC4EE9F-DA5D-40A0-9D01-775068B73922}"/>
                </a:ext>
              </a:extLst>
            </p:cNvPr>
            <p:cNvSpPr/>
            <p:nvPr/>
          </p:nvSpPr>
          <p:spPr>
            <a:xfrm>
              <a:off x="4383462" y="4027437"/>
              <a:ext cx="1102935" cy="311781"/>
            </a:xfrm>
            <a:prstGeom prst="rect">
              <a:avLst/>
            </a:prstGeom>
            <a:solidFill>
              <a:srgbClr val="005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HN"/>
            </a:p>
          </p:txBody>
        </p:sp>
        <p:sp>
          <p:nvSpPr>
            <p:cNvPr id="37" name="Rectángulo 36">
              <a:extLst>
                <a:ext uri="{FF2B5EF4-FFF2-40B4-BE49-F238E27FC236}">
                  <a16:creationId xmlns="" xmlns:a16="http://schemas.microsoft.com/office/drawing/2014/main" id="{D1FB04AA-37A1-48BF-AFE4-77938227C789}"/>
                </a:ext>
              </a:extLst>
            </p:cNvPr>
            <p:cNvSpPr/>
            <p:nvPr/>
          </p:nvSpPr>
          <p:spPr>
            <a:xfrm>
              <a:off x="4383464" y="4366026"/>
              <a:ext cx="1102935" cy="311781"/>
            </a:xfrm>
            <a:prstGeom prst="rect">
              <a:avLst/>
            </a:prstGeom>
            <a:solidFill>
              <a:srgbClr val="005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HN"/>
            </a:p>
          </p:txBody>
        </p:sp>
        <p:sp>
          <p:nvSpPr>
            <p:cNvPr id="38" name="Rectángulo 37">
              <a:extLst>
                <a:ext uri="{FF2B5EF4-FFF2-40B4-BE49-F238E27FC236}">
                  <a16:creationId xmlns="" xmlns:a16="http://schemas.microsoft.com/office/drawing/2014/main" id="{27265EC7-D88C-4CCC-9433-FEA305E0E035}"/>
                </a:ext>
              </a:extLst>
            </p:cNvPr>
            <p:cNvSpPr/>
            <p:nvPr/>
          </p:nvSpPr>
          <p:spPr>
            <a:xfrm>
              <a:off x="4383463" y="3345120"/>
              <a:ext cx="1098626" cy="311781"/>
            </a:xfrm>
            <a:prstGeom prst="rect">
              <a:avLst/>
            </a:prstGeom>
            <a:solidFill>
              <a:srgbClr val="005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HN"/>
            </a:p>
          </p:txBody>
        </p:sp>
        <p:sp>
          <p:nvSpPr>
            <p:cNvPr id="39" name="Rectángulo 38">
              <a:extLst>
                <a:ext uri="{FF2B5EF4-FFF2-40B4-BE49-F238E27FC236}">
                  <a16:creationId xmlns="" xmlns:a16="http://schemas.microsoft.com/office/drawing/2014/main" id="{A6CDFFC2-FF30-4371-B633-A50C9D8D821A}"/>
                </a:ext>
              </a:extLst>
            </p:cNvPr>
            <p:cNvSpPr/>
            <p:nvPr/>
          </p:nvSpPr>
          <p:spPr>
            <a:xfrm>
              <a:off x="765544" y="3345120"/>
              <a:ext cx="3501656" cy="311781"/>
            </a:xfrm>
            <a:prstGeom prst="rect">
              <a:avLst/>
            </a:prstGeom>
            <a:solidFill>
              <a:srgbClr val="14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HN"/>
            </a:p>
          </p:txBody>
        </p:sp>
        <p:sp>
          <p:nvSpPr>
            <p:cNvPr id="40" name="CuadroTexto 39">
              <a:extLst>
                <a:ext uri="{FF2B5EF4-FFF2-40B4-BE49-F238E27FC236}">
                  <a16:creationId xmlns="" xmlns:a16="http://schemas.microsoft.com/office/drawing/2014/main" id="{51EF7362-91C3-4A1D-A2C5-F5936F1263E9}"/>
                </a:ext>
              </a:extLst>
            </p:cNvPr>
            <p:cNvSpPr txBox="1"/>
            <p:nvPr/>
          </p:nvSpPr>
          <p:spPr>
            <a:xfrm>
              <a:off x="673098" y="2767591"/>
              <a:ext cx="1419415" cy="6467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4500"/>
                </a:lnSpc>
              </a:pPr>
              <a:r>
                <a:rPr lang="es-HN" sz="3600" dirty="0">
                  <a:solidFill>
                    <a:srgbClr val="149DD9"/>
                  </a:solidFill>
                  <a:latin typeface="Arial Black" panose="020B0A04020102020204" pitchFamily="34" charset="0"/>
                </a:rPr>
                <a:t>2022</a:t>
              </a:r>
            </a:p>
          </p:txBody>
        </p:sp>
        <p:sp>
          <p:nvSpPr>
            <p:cNvPr id="41" name="CuadroTexto 40">
              <a:extLst>
                <a:ext uri="{FF2B5EF4-FFF2-40B4-BE49-F238E27FC236}">
                  <a16:creationId xmlns="" xmlns:a16="http://schemas.microsoft.com/office/drawing/2014/main" id="{F3C87291-21DA-4A9E-A54F-A6E46D9B0905}"/>
                </a:ext>
              </a:extLst>
            </p:cNvPr>
            <p:cNvSpPr txBox="1"/>
            <p:nvPr/>
          </p:nvSpPr>
          <p:spPr>
            <a:xfrm>
              <a:off x="815146" y="3314700"/>
              <a:ext cx="3452054" cy="3454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HN" dirty="0">
                  <a:solidFill>
                    <a:schemeClr val="bg1"/>
                  </a:solidFill>
                </a:rPr>
                <a:t>De L 0.01	               -    L 181,274.56</a:t>
              </a:r>
            </a:p>
          </p:txBody>
        </p:sp>
        <p:sp>
          <p:nvSpPr>
            <p:cNvPr id="42" name="CuadroTexto 41">
              <a:extLst>
                <a:ext uri="{FF2B5EF4-FFF2-40B4-BE49-F238E27FC236}">
                  <a16:creationId xmlns="" xmlns:a16="http://schemas.microsoft.com/office/drawing/2014/main" id="{B3FE76A8-F41B-426F-9BE1-6F88C4E26D24}"/>
                </a:ext>
              </a:extLst>
            </p:cNvPr>
            <p:cNvSpPr txBox="1"/>
            <p:nvPr/>
          </p:nvSpPr>
          <p:spPr>
            <a:xfrm>
              <a:off x="815146" y="3664836"/>
              <a:ext cx="3452054" cy="3454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HN" dirty="0">
                  <a:solidFill>
                    <a:schemeClr val="bg1"/>
                  </a:solidFill>
                </a:rPr>
                <a:t>De L 181,274.57    -    L 276,411.57</a:t>
              </a:r>
            </a:p>
          </p:txBody>
        </p:sp>
        <p:sp>
          <p:nvSpPr>
            <p:cNvPr id="43" name="CuadroTexto 42">
              <a:extLst>
                <a:ext uri="{FF2B5EF4-FFF2-40B4-BE49-F238E27FC236}">
                  <a16:creationId xmlns="" xmlns:a16="http://schemas.microsoft.com/office/drawing/2014/main" id="{2150F5AE-0F82-4DBF-B2B5-4A9C0CA524BA}"/>
                </a:ext>
              </a:extLst>
            </p:cNvPr>
            <p:cNvSpPr txBox="1"/>
            <p:nvPr/>
          </p:nvSpPr>
          <p:spPr>
            <a:xfrm>
              <a:off x="815146" y="4001161"/>
              <a:ext cx="3452054" cy="3454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HN" dirty="0">
                  <a:solidFill>
                    <a:schemeClr val="bg1"/>
                  </a:solidFill>
                </a:rPr>
                <a:t>De L 276,411.58    -    L 642,817.63</a:t>
              </a:r>
            </a:p>
          </p:txBody>
        </p:sp>
        <p:sp>
          <p:nvSpPr>
            <p:cNvPr id="44" name="CuadroTexto 43">
              <a:extLst>
                <a:ext uri="{FF2B5EF4-FFF2-40B4-BE49-F238E27FC236}">
                  <a16:creationId xmlns="" xmlns:a16="http://schemas.microsoft.com/office/drawing/2014/main" id="{1BE6CA48-5FA8-4AA8-96B9-F24A3B620B69}"/>
                </a:ext>
              </a:extLst>
            </p:cNvPr>
            <p:cNvSpPr txBox="1"/>
            <p:nvPr/>
          </p:nvSpPr>
          <p:spPr>
            <a:xfrm>
              <a:off x="815146" y="4333280"/>
              <a:ext cx="3452054" cy="3454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HN" dirty="0">
                  <a:solidFill>
                    <a:schemeClr val="bg1"/>
                  </a:solidFill>
                </a:rPr>
                <a:t>De L 642,817.64    -    en adelante</a:t>
              </a:r>
            </a:p>
          </p:txBody>
        </p:sp>
        <p:sp>
          <p:nvSpPr>
            <p:cNvPr id="45" name="CuadroTexto 44">
              <a:extLst>
                <a:ext uri="{FF2B5EF4-FFF2-40B4-BE49-F238E27FC236}">
                  <a16:creationId xmlns="" xmlns:a16="http://schemas.microsoft.com/office/drawing/2014/main" id="{BF52FB50-0C3F-4BA5-A6E6-888F5C4A3EFC}"/>
                </a:ext>
              </a:extLst>
            </p:cNvPr>
            <p:cNvSpPr txBox="1"/>
            <p:nvPr/>
          </p:nvSpPr>
          <p:spPr>
            <a:xfrm>
              <a:off x="4419879" y="3314700"/>
              <a:ext cx="10382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HN" dirty="0">
                  <a:solidFill>
                    <a:schemeClr val="bg1"/>
                  </a:solidFill>
                </a:rPr>
                <a:t>EXENTOS</a:t>
              </a:r>
            </a:p>
          </p:txBody>
        </p:sp>
        <p:sp>
          <p:nvSpPr>
            <p:cNvPr id="46" name="CuadroTexto 45">
              <a:extLst>
                <a:ext uri="{FF2B5EF4-FFF2-40B4-BE49-F238E27FC236}">
                  <a16:creationId xmlns="" xmlns:a16="http://schemas.microsoft.com/office/drawing/2014/main" id="{9DE3D64A-D8CB-4AF1-A721-E6D029A30DA8}"/>
                </a:ext>
              </a:extLst>
            </p:cNvPr>
            <p:cNvSpPr txBox="1"/>
            <p:nvPr/>
          </p:nvSpPr>
          <p:spPr>
            <a:xfrm>
              <a:off x="4615145" y="3659520"/>
              <a:ext cx="647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HN" dirty="0">
                  <a:solidFill>
                    <a:schemeClr val="bg1"/>
                  </a:solidFill>
                </a:rPr>
                <a:t>15%</a:t>
              </a:r>
            </a:p>
          </p:txBody>
        </p:sp>
        <p:sp>
          <p:nvSpPr>
            <p:cNvPr id="47" name="CuadroTexto 46">
              <a:extLst>
                <a:ext uri="{FF2B5EF4-FFF2-40B4-BE49-F238E27FC236}">
                  <a16:creationId xmlns="" xmlns:a16="http://schemas.microsoft.com/office/drawing/2014/main" id="{E83B8DD0-531B-4CF9-B48C-9FD298B669AB}"/>
                </a:ext>
              </a:extLst>
            </p:cNvPr>
            <p:cNvSpPr txBox="1"/>
            <p:nvPr/>
          </p:nvSpPr>
          <p:spPr>
            <a:xfrm>
              <a:off x="4615145" y="3995845"/>
              <a:ext cx="647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HN" dirty="0">
                  <a:solidFill>
                    <a:schemeClr val="bg1"/>
                  </a:solidFill>
                </a:rPr>
                <a:t>20%</a:t>
              </a:r>
            </a:p>
          </p:txBody>
        </p:sp>
        <p:sp>
          <p:nvSpPr>
            <p:cNvPr id="48" name="CuadroTexto 47">
              <a:extLst>
                <a:ext uri="{FF2B5EF4-FFF2-40B4-BE49-F238E27FC236}">
                  <a16:creationId xmlns="" xmlns:a16="http://schemas.microsoft.com/office/drawing/2014/main" id="{818B78A6-9F34-4CB4-90B2-C320F128D4CD}"/>
                </a:ext>
              </a:extLst>
            </p:cNvPr>
            <p:cNvSpPr txBox="1"/>
            <p:nvPr/>
          </p:nvSpPr>
          <p:spPr>
            <a:xfrm>
              <a:off x="4615145" y="4338596"/>
              <a:ext cx="647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HN" dirty="0">
                  <a:solidFill>
                    <a:schemeClr val="bg1"/>
                  </a:solidFill>
                </a:rPr>
                <a:t>25%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25534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="" xmlns:a16="http://schemas.microsoft.com/office/drawing/2014/main" id="{6E33DEA8-9242-4D38-9447-6101BB1DA32E}"/>
              </a:ext>
            </a:extLst>
          </p:cNvPr>
          <p:cNvSpPr/>
          <p:nvPr/>
        </p:nvSpPr>
        <p:spPr>
          <a:xfrm>
            <a:off x="7083231" y="-16213"/>
            <a:ext cx="5107619" cy="6874213"/>
          </a:xfrm>
          <a:prstGeom prst="rect">
            <a:avLst/>
          </a:prstGeom>
          <a:solidFill>
            <a:srgbClr val="149D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 dirty="0"/>
          </a:p>
        </p:txBody>
      </p:sp>
      <p:pic>
        <p:nvPicPr>
          <p:cNvPr id="5" name="Imagen 4" descr="Texto&#10;&#10;Descripción generada automáticamente con confianza media">
            <a:extLst>
              <a:ext uri="{FF2B5EF4-FFF2-40B4-BE49-F238E27FC236}">
                <a16:creationId xmlns="" xmlns:a16="http://schemas.microsoft.com/office/drawing/2014/main" id="{473D9758-D96A-499F-B3EF-01B844B6D8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4780" y="499533"/>
            <a:ext cx="2773520" cy="1025362"/>
          </a:xfrm>
          <a:prstGeom prst="rect">
            <a:avLst/>
          </a:prstGeom>
        </p:spPr>
      </p:pic>
      <p:pic>
        <p:nvPicPr>
          <p:cNvPr id="6" name="Imagen 5" descr="Calendario&#10;&#10;Descripción generada automáticamente">
            <a:extLst>
              <a:ext uri="{FF2B5EF4-FFF2-40B4-BE49-F238E27FC236}">
                <a16:creationId xmlns="" xmlns:a16="http://schemas.microsoft.com/office/drawing/2014/main" id="{B60618E6-8326-43A2-AD05-BB14E31367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0556" y="2298459"/>
            <a:ext cx="3438911" cy="3876423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DC28E942-41EC-4B92-A2D6-ADC5D06E46A7}"/>
              </a:ext>
            </a:extLst>
          </p:cNvPr>
          <p:cNvSpPr txBox="1"/>
          <p:nvPr/>
        </p:nvSpPr>
        <p:spPr>
          <a:xfrm>
            <a:off x="1221682" y="525247"/>
            <a:ext cx="4369156" cy="608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000"/>
              </a:lnSpc>
            </a:pPr>
            <a:r>
              <a:rPr lang="es-ES" sz="2200" b="1" dirty="0">
                <a:solidFill>
                  <a:srgbClr val="005198"/>
                </a:solidFill>
              </a:rPr>
              <a:t>El salario mensual exento de ISR</a:t>
            </a:r>
          </a:p>
          <a:p>
            <a:pPr algn="just">
              <a:lnSpc>
                <a:spcPts val="2000"/>
              </a:lnSpc>
            </a:pPr>
            <a:r>
              <a:rPr lang="es-ES" sz="2000" dirty="0">
                <a:solidFill>
                  <a:srgbClr val="005198"/>
                </a:solidFill>
              </a:rPr>
              <a:t>(Incluyendo gastos médicos de L40,000)</a:t>
            </a:r>
            <a:endParaRPr lang="es-HN" sz="2000" dirty="0">
              <a:solidFill>
                <a:srgbClr val="005198"/>
              </a:solidFill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="" xmlns:a16="http://schemas.microsoft.com/office/drawing/2014/main" id="{22F57743-3ECD-4E52-92F6-8CE894D07F7C}"/>
              </a:ext>
            </a:extLst>
          </p:cNvPr>
          <p:cNvGrpSpPr/>
          <p:nvPr/>
        </p:nvGrpSpPr>
        <p:grpSpPr>
          <a:xfrm>
            <a:off x="1102535" y="1406689"/>
            <a:ext cx="2258977" cy="979901"/>
            <a:chOff x="1372496" y="3730046"/>
            <a:chExt cx="2258977" cy="979901"/>
          </a:xfrm>
        </p:grpSpPr>
        <p:sp>
          <p:nvSpPr>
            <p:cNvPr id="10" name="Rectángulo 9">
              <a:extLst>
                <a:ext uri="{FF2B5EF4-FFF2-40B4-BE49-F238E27FC236}">
                  <a16:creationId xmlns="" xmlns:a16="http://schemas.microsoft.com/office/drawing/2014/main" id="{F08B7F03-0ABF-4C36-99AA-EF8DBAC1986E}"/>
                </a:ext>
              </a:extLst>
            </p:cNvPr>
            <p:cNvSpPr/>
            <p:nvPr/>
          </p:nvSpPr>
          <p:spPr>
            <a:xfrm>
              <a:off x="1631821" y="3806783"/>
              <a:ext cx="1740326" cy="454321"/>
            </a:xfrm>
            <a:prstGeom prst="rect">
              <a:avLst/>
            </a:prstGeom>
            <a:solidFill>
              <a:srgbClr val="6D7E8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HN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="" xmlns:a16="http://schemas.microsoft.com/office/drawing/2014/main" id="{0CA5BC3B-585F-482E-88DC-ED6A2CC26344}"/>
                </a:ext>
              </a:extLst>
            </p:cNvPr>
            <p:cNvSpPr txBox="1"/>
            <p:nvPr/>
          </p:nvSpPr>
          <p:spPr>
            <a:xfrm>
              <a:off x="1920960" y="3730046"/>
              <a:ext cx="116204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HN" sz="3200" b="1" dirty="0">
                  <a:solidFill>
                    <a:schemeClr val="bg1"/>
                  </a:solidFill>
                </a:rPr>
                <a:t>2021</a:t>
              </a:r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="" xmlns:a16="http://schemas.microsoft.com/office/drawing/2014/main" id="{83179B21-B909-41C5-9BC5-75A5B79A43EF}"/>
                </a:ext>
              </a:extLst>
            </p:cNvPr>
            <p:cNvSpPr txBox="1"/>
            <p:nvPr/>
          </p:nvSpPr>
          <p:spPr>
            <a:xfrm>
              <a:off x="1372496" y="4186727"/>
              <a:ext cx="225897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HN" sz="2800" b="1" dirty="0">
                  <a:solidFill>
                    <a:srgbClr val="6D7E8F"/>
                  </a:solidFill>
                </a:rPr>
                <a:t>L 17,676.49</a:t>
              </a:r>
              <a:r>
                <a:rPr lang="es-HN" sz="2400" dirty="0">
                  <a:solidFill>
                    <a:schemeClr val="bg1"/>
                  </a:solidFill>
                </a:rPr>
                <a:t>,</a:t>
              </a:r>
            </a:p>
          </p:txBody>
        </p:sp>
      </p:grpSp>
      <p:grpSp>
        <p:nvGrpSpPr>
          <p:cNvPr id="13" name="Grupo 12">
            <a:extLst>
              <a:ext uri="{FF2B5EF4-FFF2-40B4-BE49-F238E27FC236}">
                <a16:creationId xmlns="" xmlns:a16="http://schemas.microsoft.com/office/drawing/2014/main" id="{A8484AD4-8483-411C-9137-EDE492F5ECC4}"/>
              </a:ext>
            </a:extLst>
          </p:cNvPr>
          <p:cNvGrpSpPr/>
          <p:nvPr/>
        </p:nvGrpSpPr>
        <p:grpSpPr>
          <a:xfrm>
            <a:off x="3342200" y="1424777"/>
            <a:ext cx="2258977" cy="979901"/>
            <a:chOff x="1372496" y="3730046"/>
            <a:chExt cx="2258977" cy="979901"/>
          </a:xfrm>
        </p:grpSpPr>
        <p:sp>
          <p:nvSpPr>
            <p:cNvPr id="14" name="Rectángulo 13">
              <a:extLst>
                <a:ext uri="{FF2B5EF4-FFF2-40B4-BE49-F238E27FC236}">
                  <a16:creationId xmlns="" xmlns:a16="http://schemas.microsoft.com/office/drawing/2014/main" id="{CCD71124-D85F-40B5-A158-190D2A594237}"/>
                </a:ext>
              </a:extLst>
            </p:cNvPr>
            <p:cNvSpPr/>
            <p:nvPr/>
          </p:nvSpPr>
          <p:spPr>
            <a:xfrm>
              <a:off x="1631821" y="3806783"/>
              <a:ext cx="1740326" cy="454321"/>
            </a:xfrm>
            <a:prstGeom prst="rect">
              <a:avLst/>
            </a:prstGeom>
            <a:solidFill>
              <a:srgbClr val="005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HN"/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="" xmlns:a16="http://schemas.microsoft.com/office/drawing/2014/main" id="{6DB279AC-B1F5-4421-B446-CC9546C1007A}"/>
                </a:ext>
              </a:extLst>
            </p:cNvPr>
            <p:cNvSpPr txBox="1"/>
            <p:nvPr/>
          </p:nvSpPr>
          <p:spPr>
            <a:xfrm>
              <a:off x="1920960" y="3730046"/>
              <a:ext cx="116204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HN" sz="3200" b="1" dirty="0">
                  <a:solidFill>
                    <a:schemeClr val="bg1"/>
                  </a:solidFill>
                </a:rPr>
                <a:t>2022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="" xmlns:a16="http://schemas.microsoft.com/office/drawing/2014/main" id="{1466C460-94F5-488E-8122-8B2B33BB5BB2}"/>
                </a:ext>
              </a:extLst>
            </p:cNvPr>
            <p:cNvSpPr txBox="1"/>
            <p:nvPr/>
          </p:nvSpPr>
          <p:spPr>
            <a:xfrm>
              <a:off x="1372496" y="4186727"/>
              <a:ext cx="225897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HN" sz="2800" b="1" dirty="0">
                  <a:solidFill>
                    <a:srgbClr val="005198"/>
                  </a:solidFill>
                </a:rPr>
                <a:t>L 18,439.55</a:t>
              </a:r>
              <a:endParaRPr lang="es-HN" sz="2400" dirty="0">
                <a:solidFill>
                  <a:srgbClr val="005198"/>
                </a:solidFill>
              </a:endParaRPr>
            </a:p>
          </p:txBody>
        </p:sp>
      </p:grpSp>
      <p:sp>
        <p:nvSpPr>
          <p:cNvPr id="18" name="CuadroTexto 17">
            <a:extLst>
              <a:ext uri="{FF2B5EF4-FFF2-40B4-BE49-F238E27FC236}">
                <a16:creationId xmlns="" xmlns:a16="http://schemas.microsoft.com/office/drawing/2014/main" id="{155E431F-AB7B-4496-91E8-C27B7D134482}"/>
              </a:ext>
            </a:extLst>
          </p:cNvPr>
          <p:cNvSpPr txBox="1"/>
          <p:nvPr/>
        </p:nvSpPr>
        <p:spPr>
          <a:xfrm>
            <a:off x="800052" y="2609998"/>
            <a:ext cx="6094520" cy="3686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000"/>
              </a:lnSpc>
            </a:pPr>
            <a:endParaRPr lang="es-ES" sz="2000" b="1" dirty="0">
              <a:solidFill>
                <a:srgbClr val="005198"/>
              </a:solidFill>
            </a:endParaRPr>
          </a:p>
          <a:p>
            <a:pPr algn="just">
              <a:lnSpc>
                <a:spcPts val="2000"/>
              </a:lnSpc>
            </a:pPr>
            <a:r>
              <a:rPr lang="es-ES" sz="2000" b="1" dirty="0">
                <a:solidFill>
                  <a:srgbClr val="005198"/>
                </a:solidFill>
              </a:rPr>
              <a:t>Adicionalmente</a:t>
            </a:r>
          </a:p>
          <a:p>
            <a:pPr algn="just">
              <a:lnSpc>
                <a:spcPts val="2000"/>
              </a:lnSpc>
            </a:pPr>
            <a:r>
              <a:rPr lang="es-ES" sz="2000" dirty="0">
                <a:solidFill>
                  <a:srgbClr val="005198"/>
                </a:solidFill>
              </a:rPr>
              <a:t>La Ley de Protección al Adulto Mayor (Decreto No. 199-2006) establece una deducción adicional de L30,000 para este grupo de población.</a:t>
            </a:r>
          </a:p>
          <a:p>
            <a:pPr algn="just">
              <a:lnSpc>
                <a:spcPts val="2000"/>
              </a:lnSpc>
            </a:pPr>
            <a:endParaRPr lang="es-ES" sz="2000" dirty="0">
              <a:solidFill>
                <a:srgbClr val="005198"/>
              </a:solidFill>
            </a:endParaRPr>
          </a:p>
          <a:p>
            <a:pPr algn="just">
              <a:lnSpc>
                <a:spcPts val="2000"/>
              </a:lnSpc>
            </a:pPr>
            <a:r>
              <a:rPr lang="es-ES" sz="2000" dirty="0">
                <a:solidFill>
                  <a:srgbClr val="005198"/>
                </a:solidFill>
              </a:rPr>
              <a:t>A su vez, con el Decreto No. 59-2020 se amplía el monto</a:t>
            </a:r>
          </a:p>
          <a:p>
            <a:pPr algn="just">
              <a:lnSpc>
                <a:spcPts val="2000"/>
              </a:lnSpc>
            </a:pPr>
            <a:r>
              <a:rPr lang="es-ES" sz="2000" dirty="0">
                <a:solidFill>
                  <a:srgbClr val="005198"/>
                </a:solidFill>
              </a:rPr>
              <a:t>deducible por concepto de gastos médicos para las</a:t>
            </a:r>
          </a:p>
          <a:p>
            <a:pPr algn="just">
              <a:lnSpc>
                <a:spcPts val="2000"/>
              </a:lnSpc>
            </a:pPr>
            <a:r>
              <a:rPr lang="es-ES" sz="2000" dirty="0">
                <a:solidFill>
                  <a:srgbClr val="005198"/>
                </a:solidFill>
              </a:rPr>
              <a:t>personas mayores de sesenta y cinco (65) años a L80,000. </a:t>
            </a:r>
          </a:p>
          <a:p>
            <a:pPr algn="just">
              <a:lnSpc>
                <a:spcPts val="2000"/>
              </a:lnSpc>
            </a:pPr>
            <a:endParaRPr lang="es-ES" sz="2000" dirty="0">
              <a:solidFill>
                <a:srgbClr val="005198"/>
              </a:solidFill>
            </a:endParaRPr>
          </a:p>
          <a:p>
            <a:pPr algn="just">
              <a:lnSpc>
                <a:spcPts val="2000"/>
              </a:lnSpc>
            </a:pPr>
            <a:r>
              <a:rPr lang="es-ES" sz="2000" dirty="0">
                <a:solidFill>
                  <a:srgbClr val="005198"/>
                </a:solidFill>
              </a:rPr>
              <a:t>Del mismo modo, las personas mayores de sesenta y cinco (65) años con una renta bruta de hasta L350,000 están exentas del pago del ISR.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720207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="" xmlns:a16="http://schemas.microsoft.com/office/drawing/2014/main" id="{19E242C2-F40C-0D4B-815D-15F168EF81C5}"/>
              </a:ext>
            </a:extLst>
          </p:cNvPr>
          <p:cNvSpPr/>
          <p:nvPr/>
        </p:nvSpPr>
        <p:spPr>
          <a:xfrm>
            <a:off x="10388600" y="237067"/>
            <a:ext cx="1718733" cy="5249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pic>
        <p:nvPicPr>
          <p:cNvPr id="3" name="Imagen 2" descr="Patrón de fondo&#10;&#10;Descripción generada automáticamente">
            <a:extLst>
              <a:ext uri="{FF2B5EF4-FFF2-40B4-BE49-F238E27FC236}">
                <a16:creationId xmlns="" xmlns:a16="http://schemas.microsoft.com/office/drawing/2014/main" id="{42828E19-7382-42F0-A2D4-7C00A63961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" y="0"/>
            <a:ext cx="12189631" cy="6858000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="" xmlns:a16="http://schemas.microsoft.com/office/drawing/2014/main" id="{37A10668-18B9-4438-BFBE-52E70A1A276E}"/>
              </a:ext>
            </a:extLst>
          </p:cNvPr>
          <p:cNvSpPr/>
          <p:nvPr/>
        </p:nvSpPr>
        <p:spPr>
          <a:xfrm>
            <a:off x="7083231" y="-16213"/>
            <a:ext cx="5107619" cy="6874213"/>
          </a:xfrm>
          <a:prstGeom prst="rect">
            <a:avLst/>
          </a:prstGeom>
          <a:solidFill>
            <a:srgbClr val="149D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 dirty="0"/>
          </a:p>
        </p:txBody>
      </p:sp>
      <p:pic>
        <p:nvPicPr>
          <p:cNvPr id="6" name="Imagen 5" descr="Texto&#10;&#10;Descripción generada automáticamente con confianza media">
            <a:extLst>
              <a:ext uri="{FF2B5EF4-FFF2-40B4-BE49-F238E27FC236}">
                <a16:creationId xmlns="" xmlns:a16="http://schemas.microsoft.com/office/drawing/2014/main" id="{9886D1BE-647E-4803-B782-F1657BA038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4780" y="499533"/>
            <a:ext cx="2773520" cy="1025362"/>
          </a:xfrm>
          <a:prstGeom prst="rect">
            <a:avLst/>
          </a:prstGeom>
        </p:spPr>
      </p:pic>
      <p:pic>
        <p:nvPicPr>
          <p:cNvPr id="7" name="Imagen 6" descr="Una caricatura de una persona&#10;&#10;Descripción generada automáticamente con confianza baja">
            <a:extLst>
              <a:ext uri="{FF2B5EF4-FFF2-40B4-BE49-F238E27FC236}">
                <a16:creationId xmlns="" xmlns:a16="http://schemas.microsoft.com/office/drawing/2014/main" id="{5F3FDC0C-E30A-4D53-B9FA-AD634EB3E0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0342" y="2101620"/>
            <a:ext cx="2771090" cy="3787254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2E51A5EC-85A0-4AC3-BD06-A40778D866B4}"/>
              </a:ext>
            </a:extLst>
          </p:cNvPr>
          <p:cNvSpPr txBox="1"/>
          <p:nvPr/>
        </p:nvSpPr>
        <p:spPr>
          <a:xfrm>
            <a:off x="1527355" y="765209"/>
            <a:ext cx="5333603" cy="1207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es-HN" sz="3200" dirty="0">
                <a:solidFill>
                  <a:srgbClr val="149DD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CONTRIBUYENTES  BENEFICIADOS</a:t>
            </a:r>
            <a:endParaRPr lang="es-HN" sz="3200" dirty="0">
              <a:solidFill>
                <a:srgbClr val="149DD9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="" xmlns:a16="http://schemas.microsoft.com/office/drawing/2014/main" id="{57607A43-F7AC-4A24-9155-DA082E8144EF}"/>
              </a:ext>
            </a:extLst>
          </p:cNvPr>
          <p:cNvSpPr txBox="1"/>
          <p:nvPr/>
        </p:nvSpPr>
        <p:spPr>
          <a:xfrm>
            <a:off x="1527356" y="2103631"/>
            <a:ext cx="4412512" cy="707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es-HN" sz="4800" dirty="0">
                <a:latin typeface="Arial Black" panose="020B0A04020102020204" pitchFamily="34" charset="0"/>
              </a:rPr>
              <a:t>171,580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="" xmlns:a16="http://schemas.microsoft.com/office/drawing/2014/main" id="{8D21CD12-B9B1-41DE-809E-FF78CE727512}"/>
              </a:ext>
            </a:extLst>
          </p:cNvPr>
          <p:cNvSpPr txBox="1"/>
          <p:nvPr/>
        </p:nvSpPr>
        <p:spPr>
          <a:xfrm>
            <a:off x="1527356" y="3322607"/>
            <a:ext cx="4412512" cy="1210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es-HN" sz="3200" dirty="0">
                <a:solidFill>
                  <a:srgbClr val="149DD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UN IMPACTO</a:t>
            </a:r>
          </a:p>
          <a:p>
            <a:pPr>
              <a:lnSpc>
                <a:spcPts val="4500"/>
              </a:lnSpc>
            </a:pPr>
            <a:r>
              <a:rPr lang="es-HN" sz="3200" dirty="0">
                <a:solidFill>
                  <a:srgbClr val="149DD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RECAUDATORIO</a:t>
            </a:r>
            <a:endParaRPr lang="es-HN" sz="3200" dirty="0">
              <a:solidFill>
                <a:srgbClr val="149DD9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="" xmlns:a16="http://schemas.microsoft.com/office/drawing/2014/main" id="{8753D24A-5719-47AC-8173-6437AE2AC63E}"/>
              </a:ext>
            </a:extLst>
          </p:cNvPr>
          <p:cNvSpPr txBox="1"/>
          <p:nvPr/>
        </p:nvSpPr>
        <p:spPr>
          <a:xfrm>
            <a:off x="1527356" y="4415371"/>
            <a:ext cx="44125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4800" dirty="0">
                <a:latin typeface="Arial Black" panose="020B0A04020102020204" pitchFamily="34" charset="0"/>
              </a:rPr>
              <a:t>L 303.9</a:t>
            </a:r>
          </a:p>
          <a:p>
            <a:r>
              <a:rPr lang="es-HN" sz="4800" dirty="0">
                <a:latin typeface="Arial Black" panose="020B0A04020102020204" pitchFamily="34" charset="0"/>
              </a:rPr>
              <a:t>MILLONES</a:t>
            </a:r>
          </a:p>
        </p:txBody>
      </p:sp>
    </p:spTree>
    <p:extLst>
      <p:ext uri="{BB962C8B-B14F-4D97-AF65-F5344CB8AC3E}">
        <p14:creationId xmlns:p14="http://schemas.microsoft.com/office/powerpoint/2010/main" val="8263161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282</Words>
  <Application>Microsoft Office PowerPoint</Application>
  <PresentationFormat>Panorámica</PresentationFormat>
  <Paragraphs>51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Usuario de Microsoft Office</dc:creator>
  <cp:lastModifiedBy>David Fattaleh</cp:lastModifiedBy>
  <cp:revision>35</cp:revision>
  <dcterms:created xsi:type="dcterms:W3CDTF">2019-11-12T19:52:10Z</dcterms:created>
  <dcterms:modified xsi:type="dcterms:W3CDTF">2022-01-13T18:08:53Z</dcterms:modified>
</cp:coreProperties>
</file>